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4" r:id="rId2"/>
  </p:sldMasterIdLst>
  <p:notesMasterIdLst>
    <p:notesMasterId r:id="rId16"/>
  </p:notesMasterIdLst>
  <p:sldIdLst>
    <p:sldId id="256" r:id="rId3"/>
    <p:sldId id="279" r:id="rId4"/>
    <p:sldId id="257" r:id="rId5"/>
    <p:sldId id="270" r:id="rId6"/>
    <p:sldId id="274" r:id="rId7"/>
    <p:sldId id="273" r:id="rId8"/>
    <p:sldId id="264" r:id="rId9"/>
    <p:sldId id="271" r:id="rId10"/>
    <p:sldId id="275" r:id="rId11"/>
    <p:sldId id="276" r:id="rId12"/>
    <p:sldId id="277" r:id="rId13"/>
    <p:sldId id="278" r:id="rId14"/>
    <p:sldId id="272" r:id="rId15"/>
  </p:sldIdLst>
  <p:sldSz cx="9906000" cy="6858000" type="A4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7" autoAdjust="0"/>
    <p:restoredTop sz="93500" autoAdjust="0"/>
  </p:normalViewPr>
  <p:slideViewPr>
    <p:cSldViewPr>
      <p:cViewPr varScale="1">
        <p:scale>
          <a:sx n="68" d="100"/>
          <a:sy n="68" d="100"/>
        </p:scale>
        <p:origin x="1137" y="4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197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3/11/2015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51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sz="1200" b="0" i="0">
                <a:latin typeface="Calibri"/>
                <a:ea typeface="+mn-ea"/>
                <a:cs typeface="+mn-cs"/>
              </a:rPr>
              <a:pPr algn="r" defTabSz="914400">
                <a:buNone/>
              </a:p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594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初级课程的详细信息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或课目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项目所需的书籍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资料。</a:t>
            </a:r>
            <a:endParaRPr lang="zh-CN" altLang="en-US" sz="1200" b="0" i="0" baseline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10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950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初级课程的详细信息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或课目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项目所需的书籍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资料。</a:t>
            </a:r>
            <a:endParaRPr lang="zh-CN" altLang="en-US" sz="1200" b="0" i="0" baseline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11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2252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初级课程的详细信息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或课目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项目所需的书籍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资料。</a:t>
            </a:r>
            <a:endParaRPr lang="zh-CN" altLang="en-US" sz="1200" b="0" i="0" baseline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12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05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初级课程的详细信息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或课目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项目所需的书籍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资料。</a:t>
            </a:r>
            <a:endParaRPr lang="zh-CN" altLang="en-US" sz="1200" b="0" i="0" baseline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2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819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初级课程的详细信息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或课目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项目所需的书籍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资料。</a:t>
            </a:r>
            <a:endParaRPr lang="zh-CN" altLang="en-US" sz="1200" b="0" i="0" baseline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3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815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初级课程的详细信息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或课目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项目所需的书籍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资料。</a:t>
            </a:r>
            <a:endParaRPr lang="zh-CN" altLang="en-US" sz="1200" b="0" i="0" baseline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4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7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初级课程的详细信息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或课目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项目所需的书籍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资料。</a:t>
            </a:r>
            <a:endParaRPr lang="zh-CN" altLang="en-US" sz="1200" b="0" i="0" baseline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5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948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初级课程的详细信息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或课目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项目所需的书籍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资料。</a:t>
            </a:r>
            <a:endParaRPr lang="zh-CN" altLang="en-US" sz="1200" b="0" i="0" baseline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6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554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有关可选的时间</a:t>
            </a:r>
            <a:r>
              <a:rPr lang="en-US" altLang="zh-CN" sz="1200" b="0" i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目标阶段的日程设计。 </a:t>
            </a:r>
            <a:endParaRPr lang="zh-CN" altLang="en-US" sz="1200" b="0" i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7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292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初级课程的详细信息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或课目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项目所需的书籍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资料。</a:t>
            </a:r>
            <a:endParaRPr lang="zh-CN" altLang="en-US" sz="1200" b="0" i="0" baseline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8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043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zh-CN" altLang="en-US" sz="1200" b="0" i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初级课程的详细信息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和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或课目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项目所需的书籍</a:t>
            </a:r>
            <a:r>
              <a:rPr lang="en-US" altLang="zh-CN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/</a:t>
            </a:r>
            <a:r>
              <a:rPr lang="zh-CN" altLang="en-US" sz="1200" b="0" i="0" baseline="0" dirty="0" smtClean="0">
                <a:solidFill>
                  <a:schemeClr val="tx1"/>
                </a:solidFill>
                <a:latin typeface="Calibri"/>
                <a:ea typeface="宋体" pitchFamily="2" charset="-122"/>
                <a:cs typeface="+mn-cs"/>
              </a:rPr>
              <a:t>资料。</a:t>
            </a:r>
            <a:endParaRPr lang="zh-CN" altLang="en-US" sz="1200" b="0" i="0" baseline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9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93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 bright="42000" contrast="-68000"/>
          </a:blip>
          <a:srcRect/>
          <a:stretch>
            <a:fillRect l="-30000" t="-20000" r="-2000" b="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906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906" y="6053328"/>
            <a:ext cx="2436876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55748" y="6044184"/>
            <a:ext cx="73502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559050" y="4038600"/>
            <a:ext cx="701675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559050" y="6050037"/>
            <a:ext cx="72644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2550" y="6068699"/>
            <a:ext cx="222885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743653DA-8BF4-4869-96FE-9BCF43372D46}" type="datetime8">
              <a:rPr lang="en-US" smtClean="0"/>
              <a:pPr algn="ctr"/>
              <a:t>3/11/2015 10:14 PM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259176" y="236541"/>
            <a:ext cx="635635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67750" y="228600"/>
            <a:ext cx="90805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3/11/2015 10:14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99300" y="609602"/>
            <a:ext cx="2228850" cy="55165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026150" cy="551656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99300" y="6248405"/>
            <a:ext cx="2393950" cy="365125"/>
          </a:xfrm>
        </p:spPr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3/11/2015 10:14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5303" y="6248210"/>
            <a:ext cx="603794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604345" y="0"/>
            <a:ext cx="34671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53875" y="609600"/>
            <a:ext cx="24765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53875" y="0"/>
            <a:ext cx="24765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511000" y="134277"/>
            <a:ext cx="533400" cy="264849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702" y="228600"/>
            <a:ext cx="8832850" cy="990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8">
              <a:rPr lang="en-US" smtClean="0"/>
              <a:pPr/>
              <a:t>3/11/2015 10:14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63702" y="1600200"/>
            <a:ext cx="883285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900" y="2743200"/>
            <a:ext cx="7716706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906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4033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85900" y="1600200"/>
            <a:ext cx="84201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1600200"/>
            <a:ext cx="8255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8">
              <a:rPr lang="en-US" smtClean="0"/>
              <a:pPr/>
              <a:t>3/11/2015 10:14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40335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60400" y="1589567"/>
            <a:ext cx="4210050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248643" y="1589567"/>
            <a:ext cx="4210050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B5F1E3E-4B2F-4895-B65E-28B2E64F39F6}" type="datetime8">
              <a:rPr lang="en-US" smtClean="0"/>
              <a:pPr/>
              <a:t>3/11/2015 10:14 PM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273050"/>
            <a:ext cx="883285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60400" y="2438400"/>
            <a:ext cx="4210050" cy="3581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200650" y="2438400"/>
            <a:ext cx="4210050" cy="3581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3085435-8225-4333-BFFA-0096413F0D76}" type="datetime8">
              <a:rPr lang="en-US" smtClean="0"/>
              <a:pPr/>
              <a:t>3/11/2015 10:14 PM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60400" y="1752600"/>
            <a:ext cx="421005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5200650" y="1752600"/>
            <a:ext cx="421005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8">
              <a:rPr lang="en-US" smtClean="0"/>
              <a:pPr/>
              <a:t>3/11/2015 10:14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8">
              <a:rPr lang="en-US" smtClean="0"/>
              <a:pPr/>
              <a:t>3/11/2015 10:14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7785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273050"/>
            <a:ext cx="87503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8">
              <a:rPr lang="en-US" smtClean="0"/>
              <a:pPr/>
              <a:t>3/11/2015 10:14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559050" y="1752600"/>
            <a:ext cx="6934200" cy="4419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pic>
        <p:nvPicPr>
          <p:cNvPr id="8" name="Picture 7" descr="sm_penci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702" y="1755650"/>
            <a:ext cx="1749916" cy="2145615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550" y="5486400"/>
            <a:ext cx="79248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906" y="4572000"/>
            <a:ext cx="9906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906" y="4663440"/>
            <a:ext cx="158496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74114" y="4654296"/>
            <a:ext cx="8231886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550" y="4648200"/>
            <a:ext cx="79248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568450" y="0"/>
            <a:ext cx="108966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769100" y="6248403"/>
            <a:ext cx="2889250" cy="365125"/>
          </a:xfrm>
        </p:spPr>
        <p:txBody>
          <a:bodyPr rtlCol="0"/>
          <a:lstStyle/>
          <a:p>
            <a:fld id="{51E20EC5-AC53-4169-941E-EDF10CD23748}" type="datetime8">
              <a:rPr lang="en-US" smtClean="0"/>
              <a:pPr/>
              <a:t>3/11/2015 10:14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56845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733550" y="6248209"/>
            <a:ext cx="4953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90624" y="0"/>
            <a:ext cx="8215376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60400" y="228600"/>
            <a:ext cx="883285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63702" y="1600200"/>
            <a:ext cx="883285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604000" y="6248403"/>
            <a:ext cx="288925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3/11/2015 10:14 PM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60402" y="6248209"/>
            <a:ext cx="5872840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906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7785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762" y="1280160"/>
            <a:ext cx="9266238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7785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ransition spd="med">
    <p:pull/>
  </p:transition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2476500" y="4343400"/>
            <a:ext cx="7016750" cy="1447800"/>
          </a:xfrm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zh-CN" altLang="en-US" dirty="0">
                <a:solidFill>
                  <a:srgbClr val="3891A7">
                    <a:lumMod val="75000"/>
                  </a:srgbClr>
                </a:solidFill>
                <a:ea typeface="宋体" pitchFamily="2" charset="-122"/>
              </a:rPr>
              <a:t>足球训练监控软件</a:t>
            </a:r>
            <a:r>
              <a:rPr lang="zh-CN" altLang="en-US" dirty="0" smtClean="0">
                <a:solidFill>
                  <a:srgbClr val="3891A7">
                    <a:lumMod val="75000"/>
                  </a:srgbClr>
                </a:solidFill>
                <a:ea typeface="宋体" pitchFamily="2" charset="-122"/>
              </a:rPr>
              <a:t>系统的设计与开发</a:t>
            </a:r>
            <a:r>
              <a:rPr lang="zh-CN" altLang="en-US" sz="3600" b="0" i="0" dirty="0" smtClean="0">
                <a:solidFill>
                  <a:srgbClr val="3891A7">
                    <a:lumMod val="75000"/>
                  </a:srgbClr>
                </a:solidFill>
                <a:latin typeface="Tw Cen MT"/>
                <a:ea typeface="宋体" pitchFamily="2" charset="-122"/>
                <a:cs typeface="+mj-cs"/>
              </a:rPr>
              <a:t/>
            </a:r>
            <a:br>
              <a:rPr lang="zh-CN" altLang="en-US" sz="3600" b="0" i="0" dirty="0" smtClean="0">
                <a:solidFill>
                  <a:srgbClr val="3891A7">
                    <a:lumMod val="75000"/>
                  </a:srgbClr>
                </a:solidFill>
                <a:latin typeface="Tw Cen MT"/>
                <a:ea typeface="宋体" pitchFamily="2" charset="-122"/>
                <a:cs typeface="+mj-cs"/>
              </a:rPr>
            </a:br>
            <a:r>
              <a:rPr lang="zh-CN" altLang="en-US" sz="3600" dirty="0">
                <a:solidFill>
                  <a:srgbClr val="3891A7">
                    <a:lumMod val="75000"/>
                  </a:srgbClr>
                </a:solidFill>
                <a:latin typeface="Tw Cen MT"/>
                <a:ea typeface="宋体" pitchFamily="2" charset="-122"/>
              </a:rPr>
              <a:t>开</a:t>
            </a:r>
            <a:r>
              <a:rPr lang="zh-CN" altLang="en-US" sz="3600" dirty="0" smtClean="0">
                <a:solidFill>
                  <a:srgbClr val="3891A7">
                    <a:lumMod val="75000"/>
                  </a:srgbClr>
                </a:solidFill>
                <a:latin typeface="Tw Cen MT"/>
                <a:ea typeface="宋体" pitchFamily="2" charset="-122"/>
              </a:rPr>
              <a:t>题报告</a:t>
            </a:r>
            <a:endParaRPr lang="zh-CN" altLang="en-US" sz="3600" b="0" i="0" dirty="0">
              <a:solidFill>
                <a:srgbClr val="3891A7">
                  <a:lumMod val="75000"/>
                </a:srgbClr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2559050" y="6093296"/>
            <a:ext cx="7264400" cy="685800"/>
          </a:xfrm>
        </p:spPr>
        <p:txBody>
          <a:bodyPr>
            <a:no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2400" dirty="0" smtClean="0">
                <a:ea typeface="宋体" pitchFamily="2" charset="-122"/>
              </a:rPr>
              <a:t>计</a:t>
            </a:r>
            <a:r>
              <a:rPr lang="en-US" altLang="zh-CN" sz="2400" dirty="0" smtClean="0">
                <a:ea typeface="宋体" pitchFamily="2" charset="-122"/>
              </a:rPr>
              <a:t>13</a:t>
            </a:r>
            <a:r>
              <a:rPr lang="zh-CN" altLang="en-US" sz="2400" dirty="0" smtClean="0">
                <a:ea typeface="宋体" pitchFamily="2" charset="-122"/>
              </a:rPr>
              <a:t>班</a:t>
            </a:r>
            <a:r>
              <a:rPr lang="zh-CN" altLang="en-US" sz="2400" dirty="0">
                <a:ea typeface="宋体" pitchFamily="2" charset="-122"/>
              </a:rPr>
              <a:t> </a:t>
            </a:r>
            <a:r>
              <a:rPr lang="zh-CN" altLang="en-US" sz="2400" dirty="0" smtClean="0">
                <a:ea typeface="宋体" pitchFamily="2" charset="-122"/>
              </a:rPr>
              <a:t>   许</a:t>
            </a:r>
            <a:r>
              <a:rPr lang="zh-CN" altLang="en-US" sz="2400" dirty="0">
                <a:ea typeface="宋体" pitchFamily="2" charset="-122"/>
              </a:rPr>
              <a:t>建</a:t>
            </a:r>
            <a:r>
              <a:rPr lang="zh-CN" altLang="en-US" sz="2400" dirty="0" smtClean="0">
                <a:ea typeface="宋体" pitchFamily="2" charset="-122"/>
              </a:rPr>
              <a:t>林    </a:t>
            </a:r>
            <a:r>
              <a:rPr lang="en-US" altLang="zh-CN" sz="2400" dirty="0" smtClean="0">
                <a:ea typeface="宋体" pitchFamily="2" charset="-122"/>
              </a:rPr>
              <a:t>2011011238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zh-CN" altLang="en-US" sz="2400" b="0" i="0" dirty="0">
                <a:solidFill>
                  <a:srgbClr val="FFFFFF"/>
                </a:solidFill>
                <a:ea typeface="宋体" pitchFamily="2" charset="-122"/>
              </a:rPr>
              <a:t>指导</a:t>
            </a:r>
            <a:r>
              <a:rPr lang="zh-CN" altLang="en-US" sz="2400" b="0" i="0" dirty="0" smtClean="0">
                <a:solidFill>
                  <a:srgbClr val="FFFFFF"/>
                </a:solidFill>
                <a:ea typeface="宋体" pitchFamily="2" charset="-122"/>
              </a:rPr>
              <a:t>老师：许斌</a:t>
            </a:r>
            <a:endParaRPr lang="zh-CN" altLang="en-US" sz="2400" b="0" i="0" dirty="0">
              <a:solidFill>
                <a:srgbClr val="FFFFFF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sz="44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时间安排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8541072" cy="4572000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en-US" altLang="zh-CN" dirty="0" smtClean="0">
                <a:ea typeface="宋体" pitchFamily="2" charset="-122"/>
              </a:rPr>
              <a:t>3</a:t>
            </a:r>
            <a:r>
              <a:rPr lang="zh-CN" altLang="en-US" dirty="0" smtClean="0">
                <a:ea typeface="宋体" pitchFamily="2" charset="-122"/>
              </a:rPr>
              <a:t>月</a:t>
            </a:r>
            <a:r>
              <a:rPr lang="en-US" altLang="zh-CN" dirty="0" smtClean="0">
                <a:ea typeface="宋体" pitchFamily="2" charset="-122"/>
              </a:rPr>
              <a:t>14</a:t>
            </a:r>
            <a:r>
              <a:rPr lang="zh-CN" altLang="en-US" dirty="0" smtClean="0">
                <a:ea typeface="宋体" pitchFamily="2" charset="-122"/>
              </a:rPr>
              <a:t>日</a:t>
            </a:r>
            <a:r>
              <a:rPr lang="en-US" altLang="zh-CN" dirty="0" smtClean="0">
                <a:ea typeface="宋体" pitchFamily="2" charset="-122"/>
              </a:rPr>
              <a:t>~3</a:t>
            </a:r>
            <a:r>
              <a:rPr lang="zh-CN" altLang="en-US" dirty="0" smtClean="0">
                <a:ea typeface="宋体" pitchFamily="2" charset="-122"/>
              </a:rPr>
              <a:t>月</a:t>
            </a:r>
            <a:r>
              <a:rPr lang="en-US" altLang="zh-CN" dirty="0" smtClean="0">
                <a:ea typeface="宋体" pitchFamily="2" charset="-122"/>
              </a:rPr>
              <a:t>26</a:t>
            </a:r>
            <a:r>
              <a:rPr lang="zh-CN" altLang="en-US" dirty="0" smtClean="0">
                <a:ea typeface="宋体" pitchFamily="2" charset="-122"/>
              </a:rPr>
              <a:t>日</a:t>
            </a:r>
            <a:r>
              <a:rPr lang="en-US" altLang="zh-CN" dirty="0" smtClean="0">
                <a:ea typeface="宋体" pitchFamily="2" charset="-122"/>
              </a:rPr>
              <a:t>	</a:t>
            </a:r>
            <a:r>
              <a:rPr lang="zh-CN" altLang="en-US" dirty="0" smtClean="0">
                <a:ea typeface="宋体" pitchFamily="2" charset="-122"/>
              </a:rPr>
              <a:t>传感器、</a:t>
            </a:r>
            <a:r>
              <a:rPr lang="en-US" altLang="zh-CN" dirty="0" smtClean="0">
                <a:ea typeface="宋体" pitchFamily="2" charset="-122"/>
              </a:rPr>
              <a:t>HTML5</a:t>
            </a:r>
            <a:r>
              <a:rPr lang="zh-CN" altLang="en-US" dirty="0" smtClean="0">
                <a:ea typeface="宋体" pitchFamily="2" charset="-122"/>
              </a:rPr>
              <a:t>等技术的学习</a:t>
            </a:r>
            <a:endParaRPr lang="en-US" altLang="zh-CN" dirty="0" smtClean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en-US" altLang="zh-CN" dirty="0">
                <a:ea typeface="宋体" pitchFamily="2" charset="-122"/>
              </a:rPr>
              <a:t>3</a:t>
            </a:r>
            <a:r>
              <a:rPr lang="zh-CN" altLang="en-US" dirty="0" smtClean="0">
                <a:ea typeface="宋体" pitchFamily="2" charset="-122"/>
              </a:rPr>
              <a:t>月</a:t>
            </a:r>
            <a:r>
              <a:rPr lang="en-US" altLang="zh-CN" dirty="0" smtClean="0">
                <a:ea typeface="宋体" pitchFamily="2" charset="-122"/>
              </a:rPr>
              <a:t>27</a:t>
            </a:r>
            <a:r>
              <a:rPr lang="zh-CN" altLang="en-US" dirty="0" smtClean="0">
                <a:ea typeface="宋体" pitchFamily="2" charset="-122"/>
              </a:rPr>
              <a:t>日</a:t>
            </a:r>
            <a:r>
              <a:rPr lang="en-US" altLang="zh-CN" dirty="0" smtClean="0">
                <a:ea typeface="宋体" pitchFamily="2" charset="-122"/>
              </a:rPr>
              <a:t>~4</a:t>
            </a:r>
            <a:r>
              <a:rPr lang="zh-CN" altLang="en-US" dirty="0" smtClean="0">
                <a:ea typeface="宋体" pitchFamily="2" charset="-122"/>
              </a:rPr>
              <a:t>月</a:t>
            </a:r>
            <a:r>
              <a:rPr lang="en-US" altLang="zh-CN" dirty="0" smtClean="0">
                <a:ea typeface="宋体" pitchFamily="2" charset="-122"/>
              </a:rPr>
              <a:t>10</a:t>
            </a:r>
            <a:r>
              <a:rPr lang="zh-CN" altLang="en-US" dirty="0" smtClean="0">
                <a:ea typeface="宋体" pitchFamily="2" charset="-122"/>
              </a:rPr>
              <a:t>日</a:t>
            </a:r>
            <a:r>
              <a:rPr lang="en-US" altLang="zh-CN" dirty="0" smtClean="0">
                <a:ea typeface="宋体" pitchFamily="2" charset="-122"/>
              </a:rPr>
              <a:t>	</a:t>
            </a:r>
            <a:r>
              <a:rPr lang="zh-CN" altLang="en-US" dirty="0">
                <a:ea typeface="宋体" pitchFamily="2" charset="-122"/>
              </a:rPr>
              <a:t>服务器</a:t>
            </a:r>
            <a:r>
              <a:rPr lang="zh-CN" altLang="en-US" dirty="0" smtClean="0">
                <a:ea typeface="宋体" pitchFamily="2" charset="-122"/>
              </a:rPr>
              <a:t>开发，使用</a:t>
            </a:r>
            <a:r>
              <a:rPr lang="en-US" altLang="zh-CN" dirty="0" smtClean="0">
                <a:ea typeface="宋体" pitchFamily="2" charset="-122"/>
              </a:rPr>
              <a:t>Android</a:t>
            </a:r>
            <a:r>
              <a:rPr lang="zh-CN" altLang="en-US" dirty="0">
                <a:ea typeface="宋体" pitchFamily="2" charset="-122"/>
              </a:rPr>
              <a:t>手机</a:t>
            </a:r>
            <a:r>
              <a:rPr lang="zh-CN" altLang="en-US" dirty="0" smtClean="0">
                <a:ea typeface="宋体" pitchFamily="2" charset="-122"/>
              </a:rPr>
              <a:t>进行模拟实验</a:t>
            </a:r>
            <a:endParaRPr lang="en-US" altLang="zh-CN" dirty="0" smtClean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en-US" altLang="zh-CN" dirty="0" smtClean="0">
                <a:ea typeface="宋体" pitchFamily="2" charset="-122"/>
              </a:rPr>
              <a:t>4</a:t>
            </a:r>
            <a:r>
              <a:rPr lang="zh-CN" altLang="en-US" dirty="0" smtClean="0">
                <a:ea typeface="宋体" pitchFamily="2" charset="-122"/>
              </a:rPr>
              <a:t>月</a:t>
            </a:r>
            <a:r>
              <a:rPr lang="en-US" altLang="zh-CN" dirty="0" smtClean="0">
                <a:ea typeface="宋体" pitchFamily="2" charset="-122"/>
              </a:rPr>
              <a:t>11</a:t>
            </a:r>
            <a:r>
              <a:rPr lang="zh-CN" altLang="en-US" dirty="0" smtClean="0">
                <a:ea typeface="宋体" pitchFamily="2" charset="-122"/>
              </a:rPr>
              <a:t>日</a:t>
            </a:r>
            <a:r>
              <a:rPr lang="en-US" altLang="zh-CN" dirty="0" smtClean="0">
                <a:ea typeface="宋体" pitchFamily="2" charset="-122"/>
              </a:rPr>
              <a:t>~4</a:t>
            </a:r>
            <a:r>
              <a:rPr lang="zh-CN" altLang="en-US" dirty="0" smtClean="0">
                <a:ea typeface="宋体" pitchFamily="2" charset="-122"/>
              </a:rPr>
              <a:t>月</a:t>
            </a:r>
            <a:r>
              <a:rPr lang="en-US" altLang="zh-CN" dirty="0" smtClean="0">
                <a:ea typeface="宋体" pitchFamily="2" charset="-122"/>
              </a:rPr>
              <a:t>24</a:t>
            </a:r>
            <a:r>
              <a:rPr lang="zh-CN" altLang="en-US" dirty="0" smtClean="0">
                <a:ea typeface="宋体" pitchFamily="2" charset="-122"/>
              </a:rPr>
              <a:t>日</a:t>
            </a:r>
            <a:r>
              <a:rPr lang="en-US" altLang="zh-CN" dirty="0" smtClean="0">
                <a:ea typeface="宋体" pitchFamily="2" charset="-122"/>
              </a:rPr>
              <a:t>	</a:t>
            </a:r>
            <a:r>
              <a:rPr lang="zh-CN" altLang="en-US" dirty="0" smtClean="0">
                <a:ea typeface="宋体" pitchFamily="2" charset="-122"/>
              </a:rPr>
              <a:t>真实设备调试、小规模实验，中期汇报</a:t>
            </a:r>
            <a:endParaRPr lang="en-US" altLang="zh-CN" dirty="0" smtClean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en-US" altLang="zh-CN" dirty="0" smtClean="0">
                <a:ea typeface="宋体" pitchFamily="2" charset="-122"/>
              </a:rPr>
              <a:t>4</a:t>
            </a:r>
            <a:r>
              <a:rPr lang="zh-CN" altLang="en-US" dirty="0" smtClean="0">
                <a:ea typeface="宋体" pitchFamily="2" charset="-122"/>
              </a:rPr>
              <a:t>月</a:t>
            </a:r>
            <a:r>
              <a:rPr lang="en-US" altLang="zh-CN" dirty="0" smtClean="0">
                <a:ea typeface="宋体" pitchFamily="2" charset="-122"/>
              </a:rPr>
              <a:t>25</a:t>
            </a:r>
            <a:r>
              <a:rPr lang="zh-CN" altLang="en-US" dirty="0" smtClean="0">
                <a:ea typeface="宋体" pitchFamily="2" charset="-122"/>
              </a:rPr>
              <a:t>日</a:t>
            </a:r>
            <a:r>
              <a:rPr lang="en-US" altLang="zh-CN" dirty="0" smtClean="0">
                <a:ea typeface="宋体" pitchFamily="2" charset="-122"/>
              </a:rPr>
              <a:t>~5</a:t>
            </a:r>
            <a:r>
              <a:rPr lang="zh-CN" altLang="en-US" dirty="0" smtClean="0">
                <a:ea typeface="宋体" pitchFamily="2" charset="-122"/>
              </a:rPr>
              <a:t>月</a:t>
            </a:r>
            <a:r>
              <a:rPr lang="en-US" altLang="zh-CN" dirty="0" smtClean="0">
                <a:ea typeface="宋体" pitchFamily="2" charset="-122"/>
              </a:rPr>
              <a:t>12</a:t>
            </a:r>
            <a:r>
              <a:rPr lang="zh-CN" altLang="en-US" dirty="0" smtClean="0">
                <a:ea typeface="宋体" pitchFamily="2" charset="-122"/>
              </a:rPr>
              <a:t>日</a:t>
            </a:r>
            <a:r>
              <a:rPr lang="en-US" altLang="zh-CN" dirty="0" smtClean="0">
                <a:ea typeface="宋体" pitchFamily="2" charset="-122"/>
              </a:rPr>
              <a:t>	</a:t>
            </a:r>
            <a:r>
              <a:rPr lang="zh-CN" altLang="en-US" dirty="0" smtClean="0">
                <a:ea typeface="宋体" pitchFamily="2" charset="-122"/>
              </a:rPr>
              <a:t>显示端开发，大规模实验，改进</a:t>
            </a:r>
            <a:endParaRPr lang="en-US" altLang="zh-CN" dirty="0" smtClean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en-US" altLang="zh-CN" dirty="0" smtClean="0">
                <a:ea typeface="宋体" pitchFamily="2" charset="-122"/>
              </a:rPr>
              <a:t>5</a:t>
            </a:r>
            <a:r>
              <a:rPr lang="zh-CN" altLang="en-US" dirty="0" smtClean="0">
                <a:ea typeface="宋体" pitchFamily="2" charset="-122"/>
              </a:rPr>
              <a:t>月</a:t>
            </a:r>
            <a:r>
              <a:rPr lang="en-US" altLang="zh-CN" dirty="0" smtClean="0">
                <a:ea typeface="宋体" pitchFamily="2" charset="-122"/>
              </a:rPr>
              <a:t>13</a:t>
            </a:r>
            <a:r>
              <a:rPr lang="zh-CN" altLang="en-US" dirty="0" smtClean="0">
                <a:ea typeface="宋体" pitchFamily="2" charset="-122"/>
              </a:rPr>
              <a:t>日</a:t>
            </a:r>
            <a:r>
              <a:rPr lang="en-US" altLang="zh-CN" dirty="0" smtClean="0">
                <a:ea typeface="宋体" pitchFamily="2" charset="-122"/>
              </a:rPr>
              <a:t>~6</a:t>
            </a:r>
            <a:r>
              <a:rPr lang="zh-CN" altLang="en-US" dirty="0" smtClean="0">
                <a:ea typeface="宋体" pitchFamily="2" charset="-122"/>
              </a:rPr>
              <a:t>月</a:t>
            </a:r>
            <a:r>
              <a:rPr lang="en-US" altLang="zh-CN" dirty="0" smtClean="0">
                <a:ea typeface="宋体" pitchFamily="2" charset="-122"/>
              </a:rPr>
              <a:t>20</a:t>
            </a:r>
            <a:r>
              <a:rPr lang="zh-CN" altLang="en-US" dirty="0" smtClean="0">
                <a:ea typeface="宋体" pitchFamily="2" charset="-122"/>
              </a:rPr>
              <a:t>日</a:t>
            </a:r>
            <a:r>
              <a:rPr lang="en-US" altLang="zh-CN" dirty="0" smtClean="0">
                <a:ea typeface="宋体" pitchFamily="2" charset="-122"/>
              </a:rPr>
              <a:t>	</a:t>
            </a:r>
            <a:r>
              <a:rPr lang="zh-CN" altLang="en-US" dirty="0" smtClean="0">
                <a:ea typeface="宋体" pitchFamily="2" charset="-122"/>
              </a:rPr>
              <a:t>论文撰写，修改，终期汇报</a:t>
            </a:r>
            <a:endParaRPr lang="en-US" altLang="zh-CN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68370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sz="44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成果形式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8541072" cy="4572000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足球训练监控软件系统</a:t>
            </a:r>
            <a:endParaRPr lang="en-US" altLang="zh-CN" dirty="0" smtClean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系统配置、使用说明书</a:t>
            </a:r>
            <a:endParaRPr lang="en-US" altLang="zh-CN" dirty="0" smtClean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学位论文</a:t>
            </a:r>
            <a:endParaRPr lang="en-US" altLang="zh-CN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8241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sz="44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参考文献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8541072" cy="4700736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 fontScale="47500" lnSpcReduction="20000"/>
          </a:bodyPr>
          <a:lstStyle/>
          <a:p>
            <a:r>
              <a:rPr lang="en-GB" altLang="zh-CN" dirty="0" smtClean="0"/>
              <a:t>[1] </a:t>
            </a:r>
            <a:r>
              <a:rPr lang="zh-CN" altLang="zh-CN" dirty="0"/>
              <a:t>网易体育</a:t>
            </a:r>
            <a:r>
              <a:rPr lang="en-GB" altLang="zh-CN" dirty="0"/>
              <a:t>. </a:t>
            </a:r>
            <a:r>
              <a:rPr lang="zh-CN" altLang="zh-CN" dirty="0"/>
              <a:t>鲁能购</a:t>
            </a:r>
            <a:r>
              <a:rPr lang="en-GB" altLang="zh-CN" dirty="0"/>
              <a:t>20</a:t>
            </a:r>
            <a:r>
              <a:rPr lang="zh-CN" altLang="zh-CN" dirty="0"/>
              <a:t>件“伊布内衣”花百万 新基地投资数亿元</a:t>
            </a:r>
            <a:r>
              <a:rPr lang="en-GB" altLang="zh-CN" dirty="0"/>
              <a:t>. [</a:t>
            </a:r>
            <a:r>
              <a:rPr lang="en-US" altLang="zh-CN" dirty="0"/>
              <a:t>2011-03-06</a:t>
            </a:r>
            <a:r>
              <a:rPr lang="en-GB" altLang="zh-CN" dirty="0"/>
              <a:t>]. </a:t>
            </a:r>
            <a:r>
              <a:rPr lang="en-US" altLang="zh-CN" dirty="0"/>
              <a:t>http://sports.163.com/13/0912/08/98IDS0Q000051C89.html#p=98E24OJG0B6P0005</a:t>
            </a:r>
            <a:r>
              <a:rPr lang="en-GB" altLang="zh-CN" dirty="0"/>
              <a:t>.</a:t>
            </a:r>
            <a:endParaRPr lang="zh-CN" altLang="zh-CN" dirty="0"/>
          </a:p>
          <a:p>
            <a:r>
              <a:rPr lang="en-US" altLang="zh-CN" dirty="0" smtClean="0"/>
              <a:t>[2] </a:t>
            </a:r>
            <a:r>
              <a:rPr lang="zh-CN" altLang="zh-CN" dirty="0"/>
              <a:t>网易体育</a:t>
            </a:r>
            <a:r>
              <a:rPr lang="en-GB" altLang="zh-CN" dirty="0"/>
              <a:t>. 200</a:t>
            </a:r>
            <a:r>
              <a:rPr lang="zh-CN" altLang="zh-CN" dirty="0"/>
              <a:t>多万引进先进技术</a:t>
            </a:r>
            <a:r>
              <a:rPr lang="en-GB" altLang="zh-CN" dirty="0"/>
              <a:t>. [</a:t>
            </a:r>
            <a:r>
              <a:rPr lang="en-US" altLang="zh-CN" dirty="0"/>
              <a:t>2013-09-12</a:t>
            </a:r>
            <a:r>
              <a:rPr lang="en-GB" altLang="zh-CN" dirty="0"/>
              <a:t>]. </a:t>
            </a:r>
            <a:r>
              <a:rPr lang="en-US" altLang="zh-CN" dirty="0"/>
              <a:t>http://sports.163.com/11/0306/10/6UF3S35E00051C8U.html</a:t>
            </a:r>
            <a:r>
              <a:rPr lang="en-GB" altLang="zh-CN" dirty="0"/>
              <a:t>.</a:t>
            </a:r>
            <a:endParaRPr lang="zh-CN" altLang="zh-CN" dirty="0"/>
          </a:p>
          <a:p>
            <a:r>
              <a:rPr lang="en-GB" altLang="zh-CN" dirty="0" smtClean="0"/>
              <a:t>[3] </a:t>
            </a:r>
            <a:r>
              <a:rPr lang="zh-CN" altLang="zh-CN" dirty="0"/>
              <a:t>国际在线</a:t>
            </a:r>
            <a:r>
              <a:rPr lang="en-GB" altLang="zh-CN" dirty="0"/>
              <a:t>. </a:t>
            </a:r>
            <a:r>
              <a:rPr lang="zh-CN" altLang="zh-CN" dirty="0"/>
              <a:t>习近平国宴遇荷兰超级门将范德萨 强调足球要从娃娃抓起</a:t>
            </a:r>
            <a:r>
              <a:rPr lang="en-GB" altLang="zh-CN" dirty="0"/>
              <a:t>. [</a:t>
            </a:r>
            <a:r>
              <a:rPr lang="en-US" altLang="zh-CN" dirty="0"/>
              <a:t>2014-03-24</a:t>
            </a:r>
            <a:r>
              <a:rPr lang="en-GB" altLang="zh-CN" dirty="0"/>
              <a:t>]. </a:t>
            </a:r>
            <a:r>
              <a:rPr lang="en-US" altLang="zh-CN" dirty="0"/>
              <a:t>http://gb.cri.cn/42071/2014/03/24/7211s4477033.htm</a:t>
            </a:r>
            <a:r>
              <a:rPr lang="en-GB" altLang="zh-CN" dirty="0"/>
              <a:t>.</a:t>
            </a:r>
            <a:endParaRPr lang="zh-CN" altLang="zh-CN" dirty="0"/>
          </a:p>
          <a:p>
            <a:r>
              <a:rPr lang="en-US" altLang="zh-CN" dirty="0" smtClean="0"/>
              <a:t>[4] </a:t>
            </a:r>
            <a:r>
              <a:rPr lang="zh-CN" altLang="zh-CN" dirty="0"/>
              <a:t>中国高校之窗</a:t>
            </a:r>
            <a:r>
              <a:rPr lang="en-GB" altLang="zh-CN" dirty="0"/>
              <a:t>. </a:t>
            </a:r>
            <a:r>
              <a:rPr lang="zh-CN" altLang="zh-CN" dirty="0"/>
              <a:t>清华大学</a:t>
            </a:r>
            <a:r>
              <a:rPr lang="en-GB" altLang="zh-CN" dirty="0"/>
              <a:t>2015</a:t>
            </a:r>
            <a:r>
              <a:rPr lang="zh-CN" altLang="zh-CN" dirty="0"/>
              <a:t>年男子足球高水平运动员招生简章</a:t>
            </a:r>
            <a:r>
              <a:rPr lang="en-GB" altLang="zh-CN" dirty="0"/>
              <a:t>. [</a:t>
            </a:r>
            <a:r>
              <a:rPr lang="en-US" altLang="zh-CN" dirty="0"/>
              <a:t>2015-03-08</a:t>
            </a:r>
            <a:r>
              <a:rPr lang="en-GB" altLang="zh-CN" dirty="0"/>
              <a:t>]. </a:t>
            </a:r>
            <a:r>
              <a:rPr lang="en-US" altLang="zh-CN" dirty="0"/>
              <a:t>http://www.gx211.com/news/201536/n3423243802.html</a:t>
            </a:r>
            <a:r>
              <a:rPr lang="en-GB" altLang="zh-CN" dirty="0"/>
              <a:t>.</a:t>
            </a:r>
            <a:endParaRPr lang="zh-CN" altLang="zh-CN" dirty="0"/>
          </a:p>
          <a:p>
            <a:r>
              <a:rPr lang="en-US" altLang="zh-CN" dirty="0" smtClean="0"/>
              <a:t>[5] </a:t>
            </a:r>
            <a:r>
              <a:rPr lang="en-US" altLang="zh-CN" dirty="0"/>
              <a:t>GPSPORTS</a:t>
            </a:r>
            <a:r>
              <a:rPr lang="en-GB" altLang="zh-CN" dirty="0"/>
              <a:t>. Football-</a:t>
            </a:r>
            <a:r>
              <a:rPr lang="en-GB" altLang="zh-CN" dirty="0" err="1"/>
              <a:t>GPSports</a:t>
            </a:r>
            <a:r>
              <a:rPr lang="en-GB" altLang="zh-CN" dirty="0"/>
              <a:t> website. [</a:t>
            </a:r>
            <a:r>
              <a:rPr lang="en-US" altLang="zh-CN" dirty="0"/>
              <a:t>2015-03-08</a:t>
            </a:r>
            <a:r>
              <a:rPr lang="en-GB" altLang="zh-CN" dirty="0"/>
              <a:t>]. </a:t>
            </a:r>
            <a:r>
              <a:rPr lang="en-US" altLang="zh-CN" dirty="0"/>
              <a:t>http://gpsports.com/football/</a:t>
            </a:r>
            <a:r>
              <a:rPr lang="en-GB" altLang="zh-CN" dirty="0"/>
              <a:t>.</a:t>
            </a:r>
            <a:endParaRPr lang="zh-CN" altLang="zh-CN" dirty="0"/>
          </a:p>
          <a:p>
            <a:r>
              <a:rPr lang="en-US" altLang="zh-CN" dirty="0" smtClean="0"/>
              <a:t>[6] </a:t>
            </a:r>
            <a:r>
              <a:rPr lang="en-US" altLang="zh-CN" dirty="0" err="1"/>
              <a:t>Prozone</a:t>
            </a:r>
            <a:r>
              <a:rPr lang="en-US" altLang="zh-CN" dirty="0"/>
              <a:t> Sports - Part of the </a:t>
            </a:r>
            <a:r>
              <a:rPr lang="en-US" altLang="zh-CN" dirty="0" err="1"/>
              <a:t>Amisco</a:t>
            </a:r>
            <a:r>
              <a:rPr lang="en-US" altLang="zh-CN" dirty="0"/>
              <a:t> Group. </a:t>
            </a:r>
            <a:r>
              <a:rPr lang="en-US" altLang="zh-CN" dirty="0" err="1"/>
              <a:t>Prozone</a:t>
            </a:r>
            <a:r>
              <a:rPr lang="en-US" altLang="zh-CN" dirty="0"/>
              <a:t> Sports performance analysis tools: PROZONE3 / AMISCO PRO. [2015-03-08]. http://www.prozonesports.com/product/prozone3/.</a:t>
            </a:r>
            <a:endParaRPr lang="zh-CN" altLang="zh-CN" dirty="0"/>
          </a:p>
          <a:p>
            <a:r>
              <a:rPr lang="en-US" altLang="zh-CN" dirty="0" smtClean="0"/>
              <a:t>[7] </a:t>
            </a:r>
            <a:r>
              <a:rPr lang="en-US" altLang="zh-CN" dirty="0"/>
              <a:t>Needham, C. J., &amp; Boyle, R. D. (2001). Tracking multiple sports players through occlusion, congestion and scale. British Machine Vision Conference.</a:t>
            </a:r>
            <a:endParaRPr lang="zh-CN" altLang="zh-CN" dirty="0"/>
          </a:p>
          <a:p>
            <a:r>
              <a:rPr lang="en-US" altLang="zh-CN" dirty="0" smtClean="0"/>
              <a:t>[8] </a:t>
            </a:r>
            <a:r>
              <a:rPr lang="en-US" altLang="zh-CN" dirty="0"/>
              <a:t>Blake, M., A, B. M. I. A., Blake, M. I. A. A., Blake, M. I. A. A., I. A. A. Blake, M., &amp; Blake, M. I. A. A., et al. (1996). Contour tracking by stochastic propagation of conditional density. Lecture Notes in Computer Science, 343-356.</a:t>
            </a:r>
            <a:endParaRPr lang="zh-CN" altLang="zh-CN" dirty="0"/>
          </a:p>
          <a:p>
            <a:r>
              <a:rPr lang="en-US" altLang="zh-CN" dirty="0" smtClean="0"/>
              <a:t>[9] </a:t>
            </a:r>
            <a:r>
              <a:rPr lang="en-US" altLang="zh-CN" dirty="0" err="1"/>
              <a:t>Vandenbroucke</a:t>
            </a:r>
            <a:r>
              <a:rPr lang="en-US" altLang="zh-CN" dirty="0"/>
              <a:t>, N., </a:t>
            </a:r>
            <a:r>
              <a:rPr lang="en-US" altLang="zh-CN" dirty="0" err="1"/>
              <a:t>Macaire</a:t>
            </a:r>
            <a:r>
              <a:rPr lang="en-US" altLang="zh-CN" dirty="0"/>
              <a:t>, L., &amp; </a:t>
            </a:r>
            <a:r>
              <a:rPr lang="en-US" altLang="zh-CN" dirty="0" err="1"/>
              <a:t>Postaire</a:t>
            </a:r>
            <a:r>
              <a:rPr lang="en-US" altLang="zh-CN" dirty="0"/>
              <a:t>, J. -. (1998). Color pixels classification in an hybrid color space. Image Processing, 1998. ICIP 98. Proceedings. 1998 International Conference on, 1, 176 - 180. [] Taylor, C. J., Graham, J., </a:t>
            </a:r>
            <a:r>
              <a:rPr lang="en-US" altLang="zh-CN" dirty="0" err="1"/>
              <a:t>Cootes</a:t>
            </a:r>
            <a:r>
              <a:rPr lang="en-US" altLang="zh-CN" dirty="0"/>
              <a:t>, T. F., &amp; H. Cooper, D. (1992). Training models of shape from sets of examples. Proc. BMVC92, Springer-</a:t>
            </a:r>
            <a:r>
              <a:rPr lang="en-US" altLang="zh-CN" dirty="0" err="1"/>
              <a:t>Verlag</a:t>
            </a:r>
            <a:r>
              <a:rPr lang="en-US" altLang="zh-CN" dirty="0" smtClean="0"/>
              <a:t>.</a:t>
            </a:r>
            <a:endParaRPr lang="en-US" altLang="zh-CN" dirty="0">
              <a:ea typeface="宋体" pitchFamily="2" charset="-122"/>
            </a:endParaRPr>
          </a:p>
          <a:p>
            <a:r>
              <a:rPr lang="en-US" altLang="zh-CN" dirty="0" smtClean="0"/>
              <a:t>[10] </a:t>
            </a:r>
            <a:r>
              <a:rPr lang="en-US" altLang="zh-CN" dirty="0"/>
              <a:t>Taylor, C. J., Graham, J., </a:t>
            </a:r>
            <a:r>
              <a:rPr lang="en-US" altLang="zh-CN" dirty="0" err="1"/>
              <a:t>Cootes</a:t>
            </a:r>
            <a:r>
              <a:rPr lang="en-US" altLang="zh-CN" dirty="0"/>
              <a:t>, T. F., &amp; H. Cooper, D. (1992). Training models of shape from sets of examples. Proc. BMVC92, Springer-</a:t>
            </a:r>
            <a:r>
              <a:rPr lang="en-US" altLang="zh-CN" dirty="0" err="1"/>
              <a:t>Verlag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02956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Q&amp;A</a:t>
            </a:r>
          </a:p>
          <a:p>
            <a:r>
              <a:rPr lang="en-US" altLang="zh-CN" sz="4400" dirty="0" smtClean="0"/>
              <a:t>Thank you!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5091763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dirty="0">
                <a:solidFill>
                  <a:srgbClr val="4F271C"/>
                </a:solidFill>
                <a:latin typeface="Tw Cen MT"/>
                <a:ea typeface="宋体" pitchFamily="2" charset="-122"/>
              </a:rPr>
              <a:t>纲要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8541072" cy="4572000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选题背景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功能需求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系统组成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界面设计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数据处理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时间安排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91862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dirty="0">
                <a:solidFill>
                  <a:srgbClr val="4F271C"/>
                </a:solidFill>
                <a:latin typeface="Tw Cen MT"/>
                <a:ea typeface="宋体" pitchFamily="2" charset="-122"/>
              </a:rPr>
              <a:t>选题</a:t>
            </a:r>
            <a:r>
              <a:rPr lang="zh-CN" altLang="en-US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背景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8541072" cy="4572000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 lnSpcReduction="10000"/>
          </a:bodyPr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足球训练时，负荷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的把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控非常重要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训练负荷指标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sz="2600" b="0" i="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量度：次数、时间、距离、重量</a:t>
            </a:r>
            <a:endParaRPr lang="en-US" altLang="zh-CN" sz="2600" b="0" i="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强度：速度、训练难易程度、心率、最大心率</a:t>
            </a:r>
            <a:endParaRPr lang="zh-CN" altLang="en-US" sz="2600" b="0" i="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欧洲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国家的足球俱乐部早已走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在科学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训练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的前沿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GPSports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系统：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/100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万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人民币</a:t>
            </a:r>
            <a:r>
              <a:rPr lang="en-US" altLang="zh-CN" baseline="30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[1]</a:t>
            </a: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AMISCO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系统：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200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万人民币</a:t>
            </a:r>
            <a:r>
              <a:rPr lang="en-US" altLang="zh-CN" baseline="30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[2]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习近平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主席：“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足球应该从娃娃抓起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en-US" altLang="zh-CN" baseline="30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[3]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清华大学招收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足球体育特长生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：一本线下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分</a:t>
            </a:r>
            <a:r>
              <a:rPr lang="en-US" altLang="zh-CN" baseline="30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[4]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>
                <a:solidFill>
                  <a:srgbClr val="4F271C"/>
                </a:solidFill>
                <a:ea typeface="宋体" pitchFamily="2" charset="-122"/>
              </a:rPr>
              <a:t>选题背景</a:t>
            </a:r>
            <a:r>
              <a:rPr lang="zh-CN" altLang="en-US" sz="44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（续）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8541072" cy="4572000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GPSports</a:t>
            </a:r>
            <a:r>
              <a:rPr lang="zh-CN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系统</a:t>
            </a:r>
            <a:r>
              <a:rPr lang="en-US" altLang="zh-CN" baseline="30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[5]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胸带、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GPS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、加速度计、陀螺仪等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心率、速度、位置、跑动距离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测试、康复分析、体能分析、战术分析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AMISCO PRO</a:t>
            </a:r>
            <a:r>
              <a:rPr lang="zh-CN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系统</a:t>
            </a:r>
            <a:r>
              <a:rPr lang="en-US" altLang="zh-CN" baseline="30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[6]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多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个运动场内的摄像头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运动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轨迹、跑动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距离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17612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dirty="0">
                <a:solidFill>
                  <a:srgbClr val="4F271C"/>
                </a:solidFill>
                <a:latin typeface="Tw Cen MT"/>
                <a:ea typeface="宋体" pitchFamily="2" charset="-122"/>
              </a:rPr>
              <a:t>功能</a:t>
            </a:r>
            <a:r>
              <a:rPr lang="zh-CN" altLang="en-US" sz="44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需求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8541072" cy="4572000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为</a:t>
            </a:r>
            <a:r>
              <a:rPr lang="zh-CN" altLang="en-US" dirty="0">
                <a:ea typeface="宋体" pitchFamily="2" charset="-122"/>
              </a:rPr>
              <a:t>设备配置运动员信息</a:t>
            </a:r>
            <a:endParaRPr lang="en-US" altLang="zh-CN" dirty="0" smtClean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实时速度监控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跑动总</a:t>
            </a:r>
            <a:r>
              <a:rPr lang="zh-CN" altLang="en-US" dirty="0" smtClean="0">
                <a:ea typeface="宋体" pitchFamily="2" charset="-122"/>
              </a:rPr>
              <a:t>距离统计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不同</a:t>
            </a:r>
            <a:r>
              <a:rPr lang="zh-CN" altLang="en-US" dirty="0">
                <a:ea typeface="宋体" pitchFamily="2" charset="-122"/>
              </a:rPr>
              <a:t>速度跑动距离</a:t>
            </a:r>
            <a:r>
              <a:rPr lang="zh-CN" altLang="en-US" dirty="0" smtClean="0">
                <a:ea typeface="宋体" pitchFamily="2" charset="-122"/>
              </a:rPr>
              <a:t>统计</a:t>
            </a:r>
            <a:endParaRPr lang="en-US" altLang="zh-CN" dirty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冲刺</a:t>
            </a:r>
            <a:r>
              <a:rPr lang="zh-CN" altLang="en-US" dirty="0">
                <a:ea typeface="宋体" pitchFamily="2" charset="-122"/>
              </a:rPr>
              <a:t>跑、高强度跑的次数，</a:t>
            </a:r>
            <a:r>
              <a:rPr lang="zh-CN" altLang="en-US" dirty="0" smtClean="0">
                <a:ea typeface="宋体" pitchFamily="2" charset="-122"/>
              </a:rPr>
              <a:t>间隔时间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实时心率监控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心率监控</a:t>
            </a:r>
            <a:r>
              <a:rPr lang="zh-CN" altLang="en-US" dirty="0" smtClean="0">
                <a:ea typeface="宋体" pitchFamily="2" charset="-122"/>
              </a:rPr>
              <a:t>报警</a:t>
            </a:r>
            <a:endParaRPr lang="en-US" altLang="zh-CN" dirty="0" smtClean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不同心率所持续的时间比例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 marL="320040" indent="-320040" algn="l" defTabSz="914400">
              <a:spcBef>
                <a:spcPts val="700"/>
              </a:spcBef>
              <a:buClr>
                <a:srgbClr val="FEB80A"/>
              </a:buClr>
              <a:buSzPct val="60000"/>
              <a:buFont typeface="Wingdings"/>
              <a:buChar char="Ø"/>
            </a:pPr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49111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功能</a:t>
            </a:r>
            <a:r>
              <a:rPr lang="zh-CN" altLang="en-US" sz="44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需求（续）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8541072" cy="4572000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运动轨迹热图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不同队员训练数据的对比图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历史</a:t>
            </a:r>
            <a:r>
              <a:rPr lang="zh-CN" altLang="en-US" dirty="0">
                <a:ea typeface="宋体" pitchFamily="2" charset="-122"/>
              </a:rPr>
              <a:t>训练数据查询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数据导出打印</a:t>
            </a:r>
            <a:endParaRPr lang="en-US" altLang="zh-CN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64434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sz="44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系统组成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6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5948784" cy="4988768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 lnSpcReduction="10000"/>
          </a:bodyPr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可穿戴设备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加速度计：测量三个轴上的加速度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陀螺仪：测量绕三个轴旋转角速度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心率计：测量运动员心率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通信单元：将采集的数据发送到服务器端</a:t>
            </a:r>
            <a:endParaRPr lang="en-US" altLang="zh-CN" dirty="0" smtClean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服务器</a:t>
            </a:r>
            <a:r>
              <a:rPr lang="zh-CN" altLang="en-US" dirty="0" smtClean="0">
                <a:ea typeface="宋体" pitchFamily="2" charset="-122"/>
              </a:rPr>
              <a:t>端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收集传感器发送的数据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处理原始数据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为显示端提供服务</a:t>
            </a:r>
            <a:endParaRPr lang="en-US" altLang="zh-CN" dirty="0" smtClean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显示</a:t>
            </a:r>
            <a:r>
              <a:rPr lang="zh-CN" altLang="en-US" dirty="0" smtClean="0">
                <a:ea typeface="宋体" pitchFamily="2" charset="-122"/>
              </a:rPr>
              <a:t>端</a:t>
            </a:r>
            <a:endParaRPr lang="en-US" altLang="zh-CN" dirty="0" smtClean="0">
              <a:ea typeface="宋体" pitchFamily="2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92" y="1844824"/>
            <a:ext cx="3008784" cy="2376264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92" y="4221088"/>
            <a:ext cx="2979281" cy="22603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070" y="1844824"/>
            <a:ext cx="6868134" cy="475796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sz="44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界面设计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pic>
        <p:nvPicPr>
          <p:cNvPr id="4" name="图片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556792"/>
            <a:ext cx="5274310" cy="417449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556792"/>
            <a:ext cx="5274310" cy="401574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1505039"/>
            <a:ext cx="5226685" cy="411924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67" y="1505039"/>
            <a:ext cx="5263515" cy="412432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967" y="1489946"/>
            <a:ext cx="5212715" cy="410972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606" y="1477881"/>
            <a:ext cx="5251450" cy="413385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45" y="1472313"/>
            <a:ext cx="5251450" cy="4106545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928" y="2204864"/>
            <a:ext cx="5274310" cy="4107815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087" y="2289544"/>
            <a:ext cx="5238115" cy="4122420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80" y="2431966"/>
            <a:ext cx="5235575" cy="412623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719" y="2567888"/>
            <a:ext cx="5241925" cy="4126230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8" y="2724765"/>
            <a:ext cx="520319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838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sz="44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数据处理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8541072" cy="4572000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迭代计算</a:t>
            </a:r>
            <a:r>
              <a:rPr lang="zh-CN" altLang="en-US" dirty="0" smtClean="0">
                <a:ea typeface="宋体" pitchFamily="2" charset="-122"/>
              </a:rPr>
              <a:t>速度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教练只关心运动员在地平面上运动的距离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传感器系统坐标系会变化，将其分解到不变的坐标系中：上</a:t>
            </a:r>
            <a:r>
              <a:rPr lang="en-US" altLang="zh-CN" dirty="0" smtClean="0">
                <a:ea typeface="宋体" pitchFamily="2" charset="-122"/>
              </a:rPr>
              <a:t>-</a:t>
            </a:r>
            <a:r>
              <a:rPr lang="zh-CN" altLang="en-US" dirty="0" smtClean="0">
                <a:ea typeface="宋体" pitchFamily="2" charset="-122"/>
              </a:rPr>
              <a:t>北</a:t>
            </a:r>
            <a:r>
              <a:rPr lang="en-US" altLang="zh-CN" dirty="0" smtClean="0">
                <a:ea typeface="宋体" pitchFamily="2" charset="-122"/>
              </a:rPr>
              <a:t>-</a:t>
            </a:r>
            <a:r>
              <a:rPr lang="zh-CN" altLang="en-US" dirty="0" smtClean="0">
                <a:ea typeface="宋体" pitchFamily="2" charset="-122"/>
              </a:rPr>
              <a:t>东</a:t>
            </a:r>
            <a:endParaRPr lang="en-US" altLang="zh-CN" dirty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将结果投影到</a:t>
            </a:r>
            <a:r>
              <a:rPr lang="en-US" altLang="zh-CN" dirty="0" smtClean="0">
                <a:ea typeface="宋体" pitchFamily="2" charset="-122"/>
              </a:rPr>
              <a:t>N</a:t>
            </a:r>
            <a:r>
              <a:rPr lang="en-US" altLang="zh-CN" dirty="0">
                <a:ea typeface="宋体" pitchFamily="2" charset="-122"/>
              </a:rPr>
              <a:t>-</a:t>
            </a:r>
            <a:r>
              <a:rPr lang="en-US" altLang="zh-CN" dirty="0" smtClean="0">
                <a:ea typeface="宋体" pitchFamily="2" charset="-122"/>
              </a:rPr>
              <a:t>E</a:t>
            </a:r>
            <a:r>
              <a:rPr lang="zh-CN" altLang="en-US" dirty="0" smtClean="0">
                <a:ea typeface="宋体" pitchFamily="2" charset="-122"/>
              </a:rPr>
              <a:t>平面即可</a:t>
            </a:r>
            <a:endParaRPr lang="en-US" altLang="zh-CN" dirty="0" smtClean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距离：有了速度，便可直接求近似积分</a:t>
            </a:r>
            <a:endParaRPr lang="en-US" altLang="zh-CN" dirty="0" smtClean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心率：传感器原始数据即可使用</a:t>
            </a:r>
            <a:endParaRPr lang="en-US" altLang="zh-CN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79471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cademicPresentation1_TP10352479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470B6C7-96FA-4D84-90CD-07101C1F8B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用于大学课程的学术演示文稿（纸张和铅笔设计）</Template>
  <TotalTime>0</TotalTime>
  <Words>771</Words>
  <Application>Microsoft Office PowerPoint</Application>
  <PresentationFormat>A4 纸张(210x297 毫米)</PresentationFormat>
  <Paragraphs>107</Paragraphs>
  <Slides>13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华文仿宋</vt:lpstr>
      <vt:lpstr>宋体</vt:lpstr>
      <vt:lpstr>Calibri</vt:lpstr>
      <vt:lpstr>Tw Cen MT</vt:lpstr>
      <vt:lpstr>Wingdings</vt:lpstr>
      <vt:lpstr>Wingdings 2</vt:lpstr>
      <vt:lpstr>AcademicPresentation1_TP10352479</vt:lpstr>
      <vt:lpstr>足球训练监控软件系统的设计与开发 开题报告</vt:lpstr>
      <vt:lpstr>纲要</vt:lpstr>
      <vt:lpstr>选题背景</vt:lpstr>
      <vt:lpstr>选题背景（续）</vt:lpstr>
      <vt:lpstr>功能需求</vt:lpstr>
      <vt:lpstr>功能需求（续）</vt:lpstr>
      <vt:lpstr>系统组成</vt:lpstr>
      <vt:lpstr>界面设计</vt:lpstr>
      <vt:lpstr>数据处理</vt:lpstr>
      <vt:lpstr>时间安排</vt:lpstr>
      <vt:lpstr>成果形式</vt:lpstr>
      <vt:lpstr>参考文献</vt:lpstr>
      <vt:lpstr>PowerPoint 演示文稿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2015-03-06T01:25:09Z</dcterms:created>
  <dcterms:modified xsi:type="dcterms:W3CDTF">2015-03-11T14:54:41Z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TC101671252052</vt:lpwstr>
  </property>
</Properties>
</file>